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notesMasterIdLst>
    <p:notesMasterId r:id="rId12"/>
  </p:notesMasterIdLst>
  <p:sldIdLst>
    <p:sldId id="256" r:id="rId2"/>
    <p:sldId id="264" r:id="rId3"/>
    <p:sldId id="257" r:id="rId4"/>
    <p:sldId id="258" r:id="rId5"/>
    <p:sldId id="265" r:id="rId6"/>
    <p:sldId id="266" r:id="rId7"/>
    <p:sldId id="267" r:id="rId8"/>
    <p:sldId id="268" r:id="rId9"/>
    <p:sldId id="262"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023"/>
    <p:restoredTop sz="79098"/>
  </p:normalViewPr>
  <p:slideViewPr>
    <p:cSldViewPr snapToGrid="0" snapToObjects="1">
      <p:cViewPr varScale="1">
        <p:scale>
          <a:sx n="68" d="100"/>
          <a:sy n="68" d="100"/>
        </p:scale>
        <p:origin x="34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AD5B5E-8F04-EE4A-8F25-A18CE9966275}" type="datetimeFigureOut">
              <a:rPr lang="en-US" smtClean="0"/>
              <a:t>10/12/2022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E36A14-D2EC-B64E-A262-96DD37745010}" type="slidenum">
              <a:rPr lang="en-US" smtClean="0"/>
              <a:t>‹#›</a:t>
            </a:fld>
            <a:endParaRPr lang="en-US"/>
          </a:p>
        </p:txBody>
      </p:sp>
    </p:spTree>
    <p:extLst>
      <p:ext uri="{BB962C8B-B14F-4D97-AF65-F5344CB8AC3E}">
        <p14:creationId xmlns:p14="http://schemas.microsoft.com/office/powerpoint/2010/main" val="541657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6E36A14-D2EC-B64E-A262-96DD37745010}" type="slidenum">
              <a:rPr lang="en-US" smtClean="0"/>
              <a:t>1</a:t>
            </a:fld>
            <a:endParaRPr lang="en-US"/>
          </a:p>
        </p:txBody>
      </p:sp>
    </p:spTree>
    <p:extLst>
      <p:ext uri="{BB962C8B-B14F-4D97-AF65-F5344CB8AC3E}">
        <p14:creationId xmlns:p14="http://schemas.microsoft.com/office/powerpoint/2010/main" val="1341572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u="none" strike="noStrike" kern="1200" dirty="0">
                <a:solidFill>
                  <a:schemeClr val="tx1"/>
                </a:solidFill>
                <a:effectLst/>
                <a:latin typeface="+mn-lt"/>
                <a:ea typeface="+mn-ea"/>
                <a:cs typeface="+mn-cs"/>
              </a:rPr>
              <a:t>Training for professionals to raise their “family centered practice”.  Up to now systems have been more client centered. This training opportunity moves toward delivering more family centered services.  </a:t>
            </a:r>
            <a:endParaRPr lang="en-US" dirty="0"/>
          </a:p>
        </p:txBody>
      </p:sp>
      <p:sp>
        <p:nvSpPr>
          <p:cNvPr id="4" name="Slide Number Placeholder 3"/>
          <p:cNvSpPr>
            <a:spLocks noGrp="1"/>
          </p:cNvSpPr>
          <p:nvPr>
            <p:ph type="sldNum" sz="quarter" idx="5"/>
          </p:nvPr>
        </p:nvSpPr>
        <p:spPr/>
        <p:txBody>
          <a:bodyPr/>
          <a:lstStyle/>
          <a:p>
            <a:fld id="{56E36A14-D2EC-B64E-A262-96DD37745010}" type="slidenum">
              <a:rPr lang="en-US" smtClean="0"/>
              <a:t>3</a:t>
            </a:fld>
            <a:endParaRPr lang="en-US"/>
          </a:p>
        </p:txBody>
      </p:sp>
    </p:spTree>
    <p:extLst>
      <p:ext uri="{BB962C8B-B14F-4D97-AF65-F5344CB8AC3E}">
        <p14:creationId xmlns:p14="http://schemas.microsoft.com/office/powerpoint/2010/main" val="4247060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10/12/2022</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662528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794866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92489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978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689933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82524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5688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411723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9337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1924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10/12/2022</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7431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10/12/2022</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4346128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11" r:id="rId6"/>
    <p:sldLayoutId id="2147483706" r:id="rId7"/>
    <p:sldLayoutId id="2147483707" r:id="rId8"/>
    <p:sldLayoutId id="2147483708" r:id="rId9"/>
    <p:sldLayoutId id="2147483710" r:id="rId10"/>
    <p:sldLayoutId id="2147483709"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A917FE-DE31-1C43-AEC4-679F53D1DE08}"/>
              </a:ext>
            </a:extLst>
          </p:cNvPr>
          <p:cNvSpPr>
            <a:spLocks noGrp="1"/>
          </p:cNvSpPr>
          <p:nvPr>
            <p:ph type="ctrTitle"/>
          </p:nvPr>
        </p:nvSpPr>
        <p:spPr>
          <a:xfrm>
            <a:off x="5297762" y="640080"/>
            <a:ext cx="6251110" cy="3566160"/>
          </a:xfrm>
        </p:spPr>
        <p:txBody>
          <a:bodyPr anchor="b">
            <a:normAutofit fontScale="90000"/>
          </a:bodyPr>
          <a:lstStyle/>
          <a:p>
            <a:pPr>
              <a:lnSpc>
                <a:spcPct val="90000"/>
              </a:lnSpc>
            </a:pPr>
            <a:r>
              <a:rPr lang="en-US" sz="5300" b="1" dirty="0">
                <a:latin typeface="Times" pitchFamily="2" charset="0"/>
              </a:rPr>
              <a:t>Supporting Families with Parental Mental Illness and/or Addiction: Indigenous Perspectives</a:t>
            </a:r>
            <a:br>
              <a:rPr lang="en-US" sz="5300" b="1" dirty="0">
                <a:latin typeface="Times" pitchFamily="2" charset="0"/>
              </a:rPr>
            </a:br>
            <a:r>
              <a:rPr lang="en-US" sz="1200" b="1" dirty="0">
                <a:latin typeface="Times" pitchFamily="2" charset="0"/>
              </a:rPr>
              <a:t>Sponsored by the BC Schizophrenia Society with the support of the Ministry for Children and Family Development  </a:t>
            </a:r>
            <a:endParaRPr lang="en-US" sz="1200" dirty="0">
              <a:latin typeface="Times" pitchFamily="2" charset="0"/>
            </a:endParaRPr>
          </a:p>
        </p:txBody>
      </p:sp>
      <p:sp>
        <p:nvSpPr>
          <p:cNvPr id="43" name="Rectangle 6">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E78B29"/>
          </a:solidFill>
          <a:ln w="38100" cap="rnd">
            <a:solidFill>
              <a:srgbClr val="E78B29"/>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3">
            <a:extLst>
              <a:ext uri="{FF2B5EF4-FFF2-40B4-BE49-F238E27FC236}">
                <a16:creationId xmlns:a16="http://schemas.microsoft.com/office/drawing/2014/main" id="{9EEA6129-CF67-4903-A453-265D7D6823FE}"/>
              </a:ext>
            </a:extLst>
          </p:cNvPr>
          <p:cNvPicPr>
            <a:picLocks noChangeAspect="1"/>
          </p:cNvPicPr>
          <p:nvPr/>
        </p:nvPicPr>
        <p:blipFill rotWithShape="1">
          <a:blip r:embed="rId3"/>
          <a:srcRect l="19959" r="34709"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Tree>
    <p:extLst>
      <p:ext uri="{BB962C8B-B14F-4D97-AF65-F5344CB8AC3E}">
        <p14:creationId xmlns:p14="http://schemas.microsoft.com/office/powerpoint/2010/main" val="3533614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80259-9CD5-6257-BD17-3D9BD93190CB}"/>
              </a:ext>
            </a:extLst>
          </p:cNvPr>
          <p:cNvSpPr>
            <a:spLocks noGrp="1"/>
          </p:cNvSpPr>
          <p:nvPr>
            <p:ph type="title"/>
          </p:nvPr>
        </p:nvSpPr>
        <p:spPr/>
        <p:txBody>
          <a:bodyPr/>
          <a:lstStyle/>
          <a:p>
            <a:r>
              <a:rPr lang="en-CA" dirty="0"/>
              <a:t>Nov 24: Professional Voices  </a:t>
            </a:r>
          </a:p>
        </p:txBody>
      </p:sp>
      <p:sp>
        <p:nvSpPr>
          <p:cNvPr id="3" name="Content Placeholder 2">
            <a:extLst>
              <a:ext uri="{FF2B5EF4-FFF2-40B4-BE49-F238E27FC236}">
                <a16:creationId xmlns:a16="http://schemas.microsoft.com/office/drawing/2014/main" id="{AF2DB5F9-1D5B-D716-85FF-0BEFA096C4FD}"/>
              </a:ext>
            </a:extLst>
          </p:cNvPr>
          <p:cNvSpPr>
            <a:spLocks noGrp="1"/>
          </p:cNvSpPr>
          <p:nvPr>
            <p:ph idx="1"/>
          </p:nvPr>
        </p:nvSpPr>
        <p:spPr/>
        <p:txBody>
          <a:bodyPr/>
          <a:lstStyle/>
          <a:p>
            <a:r>
              <a:rPr lang="en-CA" dirty="0">
                <a:latin typeface="Arial Black" panose="020B0A04020102020204" pitchFamily="34" charset="0"/>
              </a:rPr>
              <a:t>Dawn </a:t>
            </a:r>
            <a:r>
              <a:rPr lang="en-CA" dirty="0" err="1">
                <a:latin typeface="Arial Black" panose="020B0A04020102020204" pitchFamily="34" charset="0"/>
              </a:rPr>
              <a:t>Percher</a:t>
            </a:r>
            <a:r>
              <a:rPr lang="en-CA" dirty="0">
                <a:latin typeface="Arial Black" panose="020B0A04020102020204" pitchFamily="34" charset="0"/>
              </a:rPr>
              <a:t> – private counsellor, formerly at Seabird Island </a:t>
            </a:r>
          </a:p>
          <a:p>
            <a:r>
              <a:rPr lang="en-CA" dirty="0">
                <a:latin typeface="Arial Black" panose="020B0A04020102020204" pitchFamily="34" charset="0"/>
              </a:rPr>
              <a:t>Jordan White, Fraser Health, Indigenous Wellness Services  </a:t>
            </a:r>
          </a:p>
          <a:p>
            <a:r>
              <a:rPr lang="en-CA" dirty="0">
                <a:latin typeface="Arial Black" panose="020B0A04020102020204" pitchFamily="34" charset="0"/>
              </a:rPr>
              <a:t>Gracie Kelly, Indigenous Relations Manager, Chilliwack Division of Family Practice</a:t>
            </a:r>
          </a:p>
          <a:p>
            <a:endParaRPr lang="en-CA" dirty="0">
              <a:latin typeface="Arial Black" panose="020B0A04020102020204" pitchFamily="34" charset="0"/>
            </a:endParaRPr>
          </a:p>
        </p:txBody>
      </p:sp>
    </p:spTree>
    <p:extLst>
      <p:ext uri="{BB962C8B-B14F-4D97-AF65-F5344CB8AC3E}">
        <p14:creationId xmlns:p14="http://schemas.microsoft.com/office/powerpoint/2010/main" val="826948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E6BEA-FFD2-FBD9-B05A-815360E2AFAD}"/>
              </a:ext>
            </a:extLst>
          </p:cNvPr>
          <p:cNvSpPr>
            <a:spLocks noGrp="1"/>
          </p:cNvSpPr>
          <p:nvPr>
            <p:ph type="title"/>
          </p:nvPr>
        </p:nvSpPr>
        <p:spPr/>
        <p:txBody>
          <a:bodyPr/>
          <a:lstStyle/>
          <a:p>
            <a:r>
              <a:rPr lang="en-CA" dirty="0"/>
              <a:t> Land Acknowledgement </a:t>
            </a:r>
          </a:p>
        </p:txBody>
      </p:sp>
      <p:sp>
        <p:nvSpPr>
          <p:cNvPr id="3" name="Content Placeholder 2">
            <a:extLst>
              <a:ext uri="{FF2B5EF4-FFF2-40B4-BE49-F238E27FC236}">
                <a16:creationId xmlns:a16="http://schemas.microsoft.com/office/drawing/2014/main" id="{09E18E8F-1D67-8888-30F0-73E35AFB8895}"/>
              </a:ext>
            </a:extLst>
          </p:cNvPr>
          <p:cNvSpPr>
            <a:spLocks noGrp="1"/>
          </p:cNvSpPr>
          <p:nvPr>
            <p:ph idx="1"/>
          </p:nvPr>
        </p:nvSpPr>
        <p:spPr/>
        <p:txBody>
          <a:bodyPr>
            <a:noAutofit/>
          </a:bodyPr>
          <a:lstStyle/>
          <a:p>
            <a:r>
              <a:rPr lang="en-CA" sz="3600" dirty="0"/>
              <a:t>Today, particularly given the topic for discussion , we acknowledge that we live on the unceded land of the Stolo and Coast Salish peoples. Many of us attending are settlers or the descents of settlers. We acknowledge the trauma and injustice,  the brutal  harm wrought on Indigenous families by the residential school system, and  the cultural genocide brought to the Indigenous peoples through the actions of our forebearers,  the consequences of which are with us today.  May this consciousness call us all towards respectful relations that lead to reconciliation and healing</a:t>
            </a:r>
            <a:r>
              <a:rPr lang="en-CA" sz="3600" b="1" dirty="0"/>
              <a:t>.  . </a:t>
            </a:r>
            <a:r>
              <a:rPr lang="en-CA" sz="3600" dirty="0"/>
              <a:t>    </a:t>
            </a:r>
          </a:p>
        </p:txBody>
      </p:sp>
    </p:spTree>
    <p:extLst>
      <p:ext uri="{BB962C8B-B14F-4D97-AF65-F5344CB8AC3E}">
        <p14:creationId xmlns:p14="http://schemas.microsoft.com/office/powerpoint/2010/main" val="2352858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03E2C-8507-8F46-9AE3-AC615F09FED6}"/>
              </a:ext>
            </a:extLst>
          </p:cNvPr>
          <p:cNvSpPr>
            <a:spLocks noGrp="1"/>
          </p:cNvSpPr>
          <p:nvPr>
            <p:ph type="title"/>
          </p:nvPr>
        </p:nvSpPr>
        <p:spPr>
          <a:xfrm>
            <a:off x="841248" y="548640"/>
            <a:ext cx="3419540" cy="5431536"/>
          </a:xfrm>
        </p:spPr>
        <p:txBody>
          <a:bodyPr>
            <a:normAutofit/>
          </a:bodyPr>
          <a:lstStyle/>
          <a:p>
            <a:r>
              <a:rPr lang="en-US" sz="6000" dirty="0">
                <a:latin typeface="Times" pitchFamily="2" charset="0"/>
              </a:rPr>
              <a:t>Purpose</a:t>
            </a:r>
          </a:p>
        </p:txBody>
      </p:sp>
      <p:sp>
        <p:nvSpPr>
          <p:cNvPr id="17" name="Rectangle 6">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9411"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rgbClr val="E78B29"/>
          </a:solidFill>
          <a:ln w="41275" cap="rnd">
            <a:solidFill>
              <a:srgbClr val="E78B29"/>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898250-B63E-104C-9954-3F1DE09A9E86}"/>
              </a:ext>
            </a:extLst>
          </p:cNvPr>
          <p:cNvSpPr>
            <a:spLocks noGrp="1"/>
          </p:cNvSpPr>
          <p:nvPr>
            <p:ph idx="1"/>
          </p:nvPr>
        </p:nvSpPr>
        <p:spPr>
          <a:xfrm>
            <a:off x="5298595" y="552091"/>
            <a:ext cx="6052158" cy="5431536"/>
          </a:xfrm>
        </p:spPr>
        <p:txBody>
          <a:bodyPr anchor="ctr">
            <a:normAutofit/>
          </a:bodyPr>
          <a:lstStyle/>
          <a:p>
            <a:pPr marL="0" indent="0" algn="ctr">
              <a:buNone/>
            </a:pPr>
            <a:r>
              <a:rPr lang="en-US" dirty="0">
                <a:latin typeface="Times" pitchFamily="2" charset="0"/>
              </a:rPr>
              <a:t>To </a:t>
            </a:r>
            <a:r>
              <a:rPr lang="en-US" b="1" dirty="0">
                <a:latin typeface="Times" pitchFamily="2" charset="0"/>
              </a:rPr>
              <a:t>strengthen </a:t>
            </a:r>
            <a:r>
              <a:rPr lang="en-US" dirty="0">
                <a:latin typeface="Times" pitchFamily="2" charset="0"/>
              </a:rPr>
              <a:t>the system of mental health and addiction care so that </a:t>
            </a:r>
            <a:r>
              <a:rPr lang="en-US" b="1" dirty="0">
                <a:latin typeface="Times" pitchFamily="2" charset="0"/>
              </a:rPr>
              <a:t>family centered care</a:t>
            </a:r>
            <a:r>
              <a:rPr lang="en-US" dirty="0">
                <a:latin typeface="Times" pitchFamily="2" charset="0"/>
              </a:rPr>
              <a:t> is provided </a:t>
            </a:r>
            <a:r>
              <a:rPr lang="en-US" i="1" dirty="0">
                <a:latin typeface="Times" pitchFamily="2" charset="0"/>
              </a:rPr>
              <a:t>effectively</a:t>
            </a:r>
            <a:r>
              <a:rPr lang="en-US" dirty="0">
                <a:latin typeface="Times" pitchFamily="2" charset="0"/>
              </a:rPr>
              <a:t> and regularly as client centered care.   </a:t>
            </a:r>
            <a:endParaRPr lang="en-CA" dirty="0">
              <a:latin typeface="Times" pitchFamily="2" charset="0"/>
            </a:endParaRPr>
          </a:p>
          <a:p>
            <a:endParaRPr lang="en-US" dirty="0"/>
          </a:p>
        </p:txBody>
      </p:sp>
    </p:spTree>
    <p:extLst>
      <p:ext uri="{BB962C8B-B14F-4D97-AF65-F5344CB8AC3E}">
        <p14:creationId xmlns:p14="http://schemas.microsoft.com/office/powerpoint/2010/main" val="1736976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BA258-F611-D343-BE98-D1E325516511}"/>
              </a:ext>
            </a:extLst>
          </p:cNvPr>
          <p:cNvSpPr>
            <a:spLocks noGrp="1"/>
          </p:cNvSpPr>
          <p:nvPr>
            <p:ph type="title"/>
          </p:nvPr>
        </p:nvSpPr>
        <p:spPr>
          <a:xfrm>
            <a:off x="841248" y="548640"/>
            <a:ext cx="3419540" cy="5431536"/>
          </a:xfrm>
        </p:spPr>
        <p:txBody>
          <a:bodyPr>
            <a:normAutofit/>
          </a:bodyPr>
          <a:lstStyle/>
          <a:p>
            <a:r>
              <a:rPr lang="en-US" sz="6000" dirty="0">
                <a:latin typeface="Times" pitchFamily="2" charset="0"/>
              </a:rPr>
              <a:t>Goal</a:t>
            </a:r>
          </a:p>
        </p:txBody>
      </p:sp>
      <p:sp>
        <p:nvSpPr>
          <p:cNvPr id="17" name="Rectangle 6">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9411"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rgbClr val="E78B29"/>
          </a:solidFill>
          <a:ln w="41275" cap="rnd">
            <a:solidFill>
              <a:srgbClr val="E78B29"/>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024D56-42F8-E14C-BAFD-E1B32BDE4FC4}"/>
              </a:ext>
            </a:extLst>
          </p:cNvPr>
          <p:cNvSpPr>
            <a:spLocks noGrp="1"/>
          </p:cNvSpPr>
          <p:nvPr>
            <p:ph idx="1"/>
          </p:nvPr>
        </p:nvSpPr>
        <p:spPr>
          <a:xfrm>
            <a:off x="5298595" y="552091"/>
            <a:ext cx="6052158" cy="5431536"/>
          </a:xfrm>
        </p:spPr>
        <p:txBody>
          <a:bodyPr anchor="ctr">
            <a:normAutofit/>
          </a:bodyPr>
          <a:lstStyle/>
          <a:p>
            <a:r>
              <a:rPr lang="en-US" dirty="0">
                <a:latin typeface="Times" pitchFamily="2" charset="0"/>
              </a:rPr>
              <a:t>To design and implement community based cross sector training to raise awareness and increase skills in supporting families with parental mental illness and addiction. </a:t>
            </a:r>
          </a:p>
          <a:p>
            <a:r>
              <a:rPr lang="en-US" dirty="0">
                <a:latin typeface="Times" pitchFamily="2" charset="0"/>
              </a:rPr>
              <a:t>Training includes people with lived experience,  as well as adult mental health and addiction providers and child and youth mental health and addiction providers. </a:t>
            </a:r>
          </a:p>
        </p:txBody>
      </p:sp>
    </p:spTree>
    <p:extLst>
      <p:ext uri="{BB962C8B-B14F-4D97-AF65-F5344CB8AC3E}">
        <p14:creationId xmlns:p14="http://schemas.microsoft.com/office/powerpoint/2010/main" val="1833313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3EA67-D33E-F1B5-0C3A-BB25F07D4F7F}"/>
              </a:ext>
            </a:extLst>
          </p:cNvPr>
          <p:cNvSpPr>
            <a:spLocks noGrp="1"/>
          </p:cNvSpPr>
          <p:nvPr>
            <p:ph type="title"/>
          </p:nvPr>
        </p:nvSpPr>
        <p:spPr/>
        <p:txBody>
          <a:bodyPr/>
          <a:lstStyle/>
          <a:p>
            <a:r>
              <a:rPr lang="en-CA" dirty="0"/>
              <a:t>Order of the Zoom Conference </a:t>
            </a:r>
          </a:p>
        </p:txBody>
      </p:sp>
      <p:sp>
        <p:nvSpPr>
          <p:cNvPr id="3" name="Content Placeholder 2">
            <a:extLst>
              <a:ext uri="{FF2B5EF4-FFF2-40B4-BE49-F238E27FC236}">
                <a16:creationId xmlns:a16="http://schemas.microsoft.com/office/drawing/2014/main" id="{422825B7-8C5C-411C-3630-49F2C8DD8B1F}"/>
              </a:ext>
            </a:extLst>
          </p:cNvPr>
          <p:cNvSpPr>
            <a:spLocks noGrp="1"/>
          </p:cNvSpPr>
          <p:nvPr>
            <p:ph idx="1"/>
          </p:nvPr>
        </p:nvSpPr>
        <p:spPr/>
        <p:txBody>
          <a:bodyPr/>
          <a:lstStyle/>
          <a:p>
            <a:r>
              <a:rPr lang="en-CA" dirty="0">
                <a:latin typeface="Arial Black" panose="020B0A04020102020204" pitchFamily="34" charset="0"/>
              </a:rPr>
              <a:t>Hour 1   Voices of Lived Experience </a:t>
            </a:r>
          </a:p>
          <a:p>
            <a:endParaRPr lang="en-CA" dirty="0">
              <a:latin typeface="Arial Black" panose="020B0A04020102020204" pitchFamily="34" charset="0"/>
            </a:endParaRPr>
          </a:p>
          <a:p>
            <a:r>
              <a:rPr lang="en-CA" dirty="0">
                <a:latin typeface="Arial Black" panose="020B0A04020102020204" pitchFamily="34" charset="0"/>
              </a:rPr>
              <a:t>Hour 2   Voices of leaders in the mental health or addiction fields</a:t>
            </a:r>
          </a:p>
          <a:p>
            <a:endParaRPr lang="en-CA" dirty="0">
              <a:latin typeface="Arial Black" panose="020B0A04020102020204" pitchFamily="34" charset="0"/>
            </a:endParaRPr>
          </a:p>
          <a:p>
            <a:r>
              <a:rPr lang="en-CA" dirty="0">
                <a:latin typeface="Arial Black" panose="020B0A04020102020204" pitchFamily="34" charset="0"/>
              </a:rPr>
              <a:t>Hour 3   Small group discussion &amp; Plenary  </a:t>
            </a:r>
          </a:p>
        </p:txBody>
      </p:sp>
    </p:spTree>
    <p:extLst>
      <p:ext uri="{BB962C8B-B14F-4D97-AF65-F5344CB8AC3E}">
        <p14:creationId xmlns:p14="http://schemas.microsoft.com/office/powerpoint/2010/main" val="3974473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E38D-C67A-0196-294D-716A38F1812F}"/>
              </a:ext>
            </a:extLst>
          </p:cNvPr>
          <p:cNvSpPr>
            <a:spLocks noGrp="1"/>
          </p:cNvSpPr>
          <p:nvPr>
            <p:ph type="title"/>
          </p:nvPr>
        </p:nvSpPr>
        <p:spPr/>
        <p:txBody>
          <a:bodyPr/>
          <a:lstStyle/>
          <a:p>
            <a:r>
              <a:rPr lang="en-CA" dirty="0"/>
              <a:t> Hour one: Voices of Lived Experience </a:t>
            </a:r>
          </a:p>
        </p:txBody>
      </p:sp>
      <p:sp>
        <p:nvSpPr>
          <p:cNvPr id="3" name="Content Placeholder 2">
            <a:extLst>
              <a:ext uri="{FF2B5EF4-FFF2-40B4-BE49-F238E27FC236}">
                <a16:creationId xmlns:a16="http://schemas.microsoft.com/office/drawing/2014/main" id="{02DBB6EE-A20D-669F-A057-935BF01246D0}"/>
              </a:ext>
            </a:extLst>
          </p:cNvPr>
          <p:cNvSpPr>
            <a:spLocks noGrp="1"/>
          </p:cNvSpPr>
          <p:nvPr>
            <p:ph idx="1"/>
          </p:nvPr>
        </p:nvSpPr>
        <p:spPr/>
        <p:txBody>
          <a:bodyPr>
            <a:normAutofit fontScale="92500" lnSpcReduction="20000"/>
          </a:bodyPr>
          <a:lstStyle/>
          <a:p>
            <a:r>
              <a:rPr lang="en-CA" sz="4300" dirty="0">
                <a:latin typeface="Arial Black" panose="020B0A04020102020204" pitchFamily="34" charset="0"/>
              </a:rPr>
              <a:t>David Hughes</a:t>
            </a:r>
            <a:r>
              <a:rPr lang="en-CA" sz="4300" dirty="0"/>
              <a:t> </a:t>
            </a:r>
          </a:p>
          <a:p>
            <a:r>
              <a:rPr lang="en-CA" sz="4300" dirty="0"/>
              <a:t> </a:t>
            </a:r>
            <a:r>
              <a:rPr lang="en-CA" sz="4300" dirty="0">
                <a:latin typeface="Arial Black" panose="020B0A04020102020204" pitchFamily="34" charset="0"/>
              </a:rPr>
              <a:t>Dory </a:t>
            </a:r>
            <a:r>
              <a:rPr lang="en-CA" sz="4300" dirty="0" err="1">
                <a:latin typeface="Arial Black" panose="020B0A04020102020204" pitchFamily="34" charset="0"/>
              </a:rPr>
              <a:t>Pentz</a:t>
            </a:r>
            <a:r>
              <a:rPr lang="en-CA" sz="4300" dirty="0">
                <a:latin typeface="Arial Black" panose="020B0A04020102020204" pitchFamily="34" charset="0"/>
              </a:rPr>
              <a:t> </a:t>
            </a:r>
          </a:p>
          <a:p>
            <a:r>
              <a:rPr lang="en-CA" sz="4300" dirty="0">
                <a:latin typeface="Arial Black" panose="020B0A04020102020204" pitchFamily="34" charset="0"/>
              </a:rPr>
              <a:t>Lydia Victor</a:t>
            </a:r>
          </a:p>
          <a:p>
            <a:r>
              <a:rPr lang="en-CA" sz="4300" dirty="0">
                <a:latin typeface="Arial Black" panose="020B0A04020102020204" pitchFamily="34" charset="0"/>
              </a:rPr>
              <a:t>Shonora Erickson</a:t>
            </a:r>
          </a:p>
          <a:p>
            <a:endParaRPr lang="en-CA" dirty="0">
              <a:latin typeface="Arial Black" panose="020B0A04020102020204" pitchFamily="34" charset="0"/>
            </a:endParaRPr>
          </a:p>
          <a:p>
            <a:endParaRPr lang="en-CA" dirty="0">
              <a:latin typeface="Arial Black" panose="020B0A04020102020204" pitchFamily="34" charset="0"/>
            </a:endParaRPr>
          </a:p>
          <a:p>
            <a:r>
              <a:rPr lang="en-CA" dirty="0">
                <a:latin typeface="Arial Black" panose="020B0A04020102020204" pitchFamily="34" charset="0"/>
              </a:rPr>
              <a:t> </a:t>
            </a:r>
            <a:endParaRPr lang="en-CA" dirty="0"/>
          </a:p>
        </p:txBody>
      </p:sp>
    </p:spTree>
    <p:extLst>
      <p:ext uri="{BB962C8B-B14F-4D97-AF65-F5344CB8AC3E}">
        <p14:creationId xmlns:p14="http://schemas.microsoft.com/office/powerpoint/2010/main" val="3713952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35012-A4C1-AE7E-E20C-9AC79290333E}"/>
              </a:ext>
            </a:extLst>
          </p:cNvPr>
          <p:cNvSpPr>
            <a:spLocks noGrp="1"/>
          </p:cNvSpPr>
          <p:nvPr>
            <p:ph type="title"/>
          </p:nvPr>
        </p:nvSpPr>
        <p:spPr/>
        <p:txBody>
          <a:bodyPr/>
          <a:lstStyle/>
          <a:p>
            <a:r>
              <a:rPr lang="en-CA" dirty="0"/>
              <a:t> Hour Two – Professional Voice </a:t>
            </a:r>
          </a:p>
        </p:txBody>
      </p:sp>
      <p:sp>
        <p:nvSpPr>
          <p:cNvPr id="3" name="Content Placeholder 2">
            <a:extLst>
              <a:ext uri="{FF2B5EF4-FFF2-40B4-BE49-F238E27FC236}">
                <a16:creationId xmlns:a16="http://schemas.microsoft.com/office/drawing/2014/main" id="{7CEAB07C-CD6D-C5F9-293F-9FCD77DDB33C}"/>
              </a:ext>
            </a:extLst>
          </p:cNvPr>
          <p:cNvSpPr>
            <a:spLocks noGrp="1"/>
          </p:cNvSpPr>
          <p:nvPr>
            <p:ph idx="1"/>
          </p:nvPr>
        </p:nvSpPr>
        <p:spPr/>
        <p:txBody>
          <a:bodyPr/>
          <a:lstStyle/>
          <a:p>
            <a:r>
              <a:rPr lang="en-CA" dirty="0">
                <a:latin typeface="Arial Black" panose="020B0A04020102020204" pitchFamily="34" charset="0"/>
              </a:rPr>
              <a:t>Dr. </a:t>
            </a:r>
            <a:r>
              <a:rPr lang="en-CA" dirty="0" err="1">
                <a:latin typeface="Arial Black" panose="020B0A04020102020204" pitchFamily="34" charset="0"/>
              </a:rPr>
              <a:t>Alanaise</a:t>
            </a:r>
            <a:r>
              <a:rPr lang="en-CA" dirty="0">
                <a:latin typeface="Arial Black" panose="020B0A04020102020204" pitchFamily="34" charset="0"/>
              </a:rPr>
              <a:t> Ferguson, </a:t>
            </a:r>
            <a:r>
              <a:rPr lang="en-CA" dirty="0" err="1">
                <a:latin typeface="Arial Black" panose="020B0A04020102020204" pitchFamily="34" charset="0"/>
              </a:rPr>
              <a:t>R.Psych</a:t>
            </a:r>
            <a:r>
              <a:rPr lang="en-CA" dirty="0">
                <a:latin typeface="Arial Black" panose="020B0A04020102020204" pitchFamily="34" charset="0"/>
              </a:rPr>
              <a:t> – Simon Fraser University </a:t>
            </a:r>
          </a:p>
          <a:p>
            <a:r>
              <a:rPr lang="en-CA" dirty="0">
                <a:latin typeface="Arial Black" panose="020B0A04020102020204" pitchFamily="34" charset="0"/>
              </a:rPr>
              <a:t>Kathleen Mosa, Executive Director, Wilma’s House</a:t>
            </a:r>
          </a:p>
          <a:p>
            <a:r>
              <a:rPr lang="en-CA" dirty="0">
                <a:latin typeface="Arial Black" panose="020B0A04020102020204" pitchFamily="34" charset="0"/>
              </a:rPr>
              <a:t>Dr. Robert Fox, MD.  Seabird Island Health Services </a:t>
            </a:r>
          </a:p>
        </p:txBody>
      </p:sp>
    </p:spTree>
    <p:extLst>
      <p:ext uri="{BB962C8B-B14F-4D97-AF65-F5344CB8AC3E}">
        <p14:creationId xmlns:p14="http://schemas.microsoft.com/office/powerpoint/2010/main" val="3268411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DE0D-6FB3-1C94-3ABC-C48A0CAB1463}"/>
              </a:ext>
            </a:extLst>
          </p:cNvPr>
          <p:cNvSpPr>
            <a:spLocks noGrp="1"/>
          </p:cNvSpPr>
          <p:nvPr>
            <p:ph type="title"/>
          </p:nvPr>
        </p:nvSpPr>
        <p:spPr/>
        <p:txBody>
          <a:bodyPr/>
          <a:lstStyle/>
          <a:p>
            <a:r>
              <a:rPr lang="en-CA" dirty="0"/>
              <a:t> Your Voices </a:t>
            </a:r>
          </a:p>
        </p:txBody>
      </p:sp>
      <p:sp>
        <p:nvSpPr>
          <p:cNvPr id="3" name="Content Placeholder 2">
            <a:extLst>
              <a:ext uri="{FF2B5EF4-FFF2-40B4-BE49-F238E27FC236}">
                <a16:creationId xmlns:a16="http://schemas.microsoft.com/office/drawing/2014/main" id="{C6111649-C0BD-9175-FC6E-55D3B9252135}"/>
              </a:ext>
            </a:extLst>
          </p:cNvPr>
          <p:cNvSpPr>
            <a:spLocks noGrp="1"/>
          </p:cNvSpPr>
          <p:nvPr>
            <p:ph idx="1"/>
          </p:nvPr>
        </p:nvSpPr>
        <p:spPr/>
        <p:txBody>
          <a:bodyPr>
            <a:normAutofit lnSpcReduction="10000"/>
          </a:bodyPr>
          <a:lstStyle/>
          <a:p>
            <a:r>
              <a:rPr lang="en-CA" dirty="0">
                <a:latin typeface="Arial Black" panose="020B0A04020102020204" pitchFamily="34" charset="0"/>
              </a:rPr>
              <a:t>1. In your small group, introduce yourself and why you attended</a:t>
            </a:r>
          </a:p>
          <a:p>
            <a:r>
              <a:rPr lang="en-CA" dirty="0">
                <a:latin typeface="Arial Black" panose="020B0A04020102020204" pitchFamily="34" charset="0"/>
              </a:rPr>
              <a:t>Next </a:t>
            </a:r>
          </a:p>
          <a:p>
            <a:r>
              <a:rPr lang="en-CA" dirty="0">
                <a:latin typeface="Arial Black" panose="020B0A04020102020204" pitchFamily="34" charset="0"/>
              </a:rPr>
              <a:t>2. Share what stood out to you from what you have heard thus far.</a:t>
            </a:r>
          </a:p>
          <a:p>
            <a:r>
              <a:rPr lang="en-CA" dirty="0">
                <a:latin typeface="Arial Black" panose="020B0A04020102020204" pitchFamily="34" charset="0"/>
              </a:rPr>
              <a:t>Next</a:t>
            </a:r>
          </a:p>
          <a:p>
            <a:r>
              <a:rPr lang="en-CA" dirty="0">
                <a:latin typeface="Arial Black" panose="020B0A04020102020204" pitchFamily="34" charset="0"/>
              </a:rPr>
              <a:t>3. Share how your practice may now or in the future</a:t>
            </a:r>
          </a:p>
          <a:p>
            <a:r>
              <a:rPr lang="en-CA" dirty="0">
                <a:latin typeface="Arial Black" panose="020B0A04020102020204" pitchFamily="34" charset="0"/>
              </a:rPr>
              <a:t>change based on what you heard.      </a:t>
            </a:r>
          </a:p>
          <a:p>
            <a:endParaRPr lang="en-CA" dirty="0">
              <a:latin typeface="Arial Black" panose="020B0A04020102020204" pitchFamily="34" charset="0"/>
            </a:endParaRPr>
          </a:p>
        </p:txBody>
      </p:sp>
    </p:spTree>
    <p:extLst>
      <p:ext uri="{BB962C8B-B14F-4D97-AF65-F5344CB8AC3E}">
        <p14:creationId xmlns:p14="http://schemas.microsoft.com/office/powerpoint/2010/main" val="2346119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rgbClr val="E78B29"/>
          </a:solidFill>
          <a:ln w="38100" cap="rnd">
            <a:solidFill>
              <a:srgbClr val="E78B29"/>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819B60-55C3-0042-BE8E-B20AE105363E}"/>
              </a:ext>
            </a:extLst>
          </p:cNvPr>
          <p:cNvSpPr>
            <a:spLocks noGrp="1"/>
          </p:cNvSpPr>
          <p:nvPr>
            <p:ph type="title"/>
          </p:nvPr>
        </p:nvSpPr>
        <p:spPr>
          <a:xfrm>
            <a:off x="838200" y="365125"/>
            <a:ext cx="10515600" cy="1325563"/>
          </a:xfrm>
        </p:spPr>
        <p:txBody>
          <a:bodyPr>
            <a:normAutofit/>
          </a:bodyPr>
          <a:lstStyle/>
          <a:p>
            <a:r>
              <a:rPr lang="en-US" sz="6600" dirty="0">
                <a:latin typeface="Times" pitchFamily="2" charset="0"/>
              </a:rPr>
              <a:t>Certificate Training Process</a:t>
            </a:r>
          </a:p>
        </p:txBody>
      </p:sp>
      <p:sp>
        <p:nvSpPr>
          <p:cNvPr id="3" name="Content Placeholder 2">
            <a:extLst>
              <a:ext uri="{FF2B5EF4-FFF2-40B4-BE49-F238E27FC236}">
                <a16:creationId xmlns:a16="http://schemas.microsoft.com/office/drawing/2014/main" id="{B95A43AD-34AA-384F-B543-0B25964C1462}"/>
              </a:ext>
            </a:extLst>
          </p:cNvPr>
          <p:cNvSpPr>
            <a:spLocks noGrp="1"/>
          </p:cNvSpPr>
          <p:nvPr>
            <p:ph idx="1"/>
          </p:nvPr>
        </p:nvSpPr>
        <p:spPr>
          <a:xfrm>
            <a:off x="838200" y="1929384"/>
            <a:ext cx="10515600" cy="4251960"/>
          </a:xfrm>
        </p:spPr>
        <p:txBody>
          <a:bodyPr>
            <a:normAutofit fontScale="92500" lnSpcReduction="10000"/>
          </a:bodyPr>
          <a:lstStyle/>
          <a:p>
            <a:r>
              <a:rPr lang="en-US" sz="1800" dirty="0">
                <a:latin typeface="Times" pitchFamily="2" charset="0"/>
              </a:rPr>
              <a:t>First E-Learning Modules:</a:t>
            </a:r>
          </a:p>
          <a:p>
            <a:pPr lvl="1"/>
            <a:r>
              <a:rPr lang="en-US" sz="1800" dirty="0">
                <a:latin typeface="Times" pitchFamily="2" charset="0"/>
              </a:rPr>
              <a:t>The Impact of parental substance use on the Child  </a:t>
            </a:r>
            <a:endParaRPr lang="en-CA" sz="1800" dirty="0">
              <a:latin typeface="Times" pitchFamily="2" charset="0"/>
            </a:endParaRPr>
          </a:p>
          <a:p>
            <a:pPr lvl="1"/>
            <a:r>
              <a:rPr lang="en-US" sz="1800" dirty="0">
                <a:latin typeface="Times" pitchFamily="2" charset="0"/>
              </a:rPr>
              <a:t>The Impact of Trauma on the Child </a:t>
            </a:r>
            <a:endParaRPr lang="en-CA" sz="1800" dirty="0">
              <a:latin typeface="Times" pitchFamily="2" charset="0"/>
            </a:endParaRPr>
          </a:p>
          <a:p>
            <a:pPr lvl="1"/>
            <a:r>
              <a:rPr lang="en-US" sz="1800" dirty="0">
                <a:latin typeface="Times" pitchFamily="2" charset="0"/>
              </a:rPr>
              <a:t>Using Aboriginal Knowledge Systems to Strengthen Family Resilience</a:t>
            </a:r>
          </a:p>
          <a:p>
            <a:pPr lvl="1"/>
            <a:r>
              <a:rPr lang="en-US" sz="1800" dirty="0">
                <a:latin typeface="Times" pitchFamily="2" charset="0"/>
              </a:rPr>
              <a:t>Working with First Nation Families and Children: A framework</a:t>
            </a:r>
          </a:p>
          <a:p>
            <a:pPr lvl="1"/>
            <a:r>
              <a:rPr lang="en-US" sz="1800" dirty="0">
                <a:latin typeface="Times" pitchFamily="2" charset="0"/>
              </a:rPr>
              <a:t>Parental Substance Use and Child Aware Practice </a:t>
            </a:r>
          </a:p>
          <a:p>
            <a:pPr lvl="1"/>
            <a:r>
              <a:rPr lang="en-US" sz="1800" dirty="0">
                <a:latin typeface="Times" pitchFamily="2" charset="0"/>
              </a:rPr>
              <a:t>Parental Mental Illness and Child Aware Practice  </a:t>
            </a:r>
          </a:p>
          <a:p>
            <a:pPr marL="457200" lvl="1" indent="0">
              <a:buNone/>
            </a:pPr>
            <a:r>
              <a:rPr lang="en-US" sz="1800" b="1" dirty="0">
                <a:latin typeface="Times" pitchFamily="2" charset="0"/>
              </a:rPr>
              <a:t>Zoom Conference  Oct 13, 2022</a:t>
            </a:r>
          </a:p>
          <a:p>
            <a:r>
              <a:rPr lang="en-US" sz="1800" dirty="0">
                <a:latin typeface="Times" pitchFamily="2" charset="0"/>
              </a:rPr>
              <a:t>Second E-Learning Modules:</a:t>
            </a:r>
          </a:p>
          <a:p>
            <a:pPr lvl="1"/>
            <a:r>
              <a:rPr lang="en-US" sz="1800" dirty="0">
                <a:latin typeface="Times" pitchFamily="2" charset="0"/>
              </a:rPr>
              <a:t>Family Talk- 16 hours</a:t>
            </a:r>
          </a:p>
          <a:p>
            <a:pPr marL="457200" lvl="1" indent="0">
              <a:buNone/>
            </a:pPr>
            <a:r>
              <a:rPr lang="en-US" sz="1800" b="1" dirty="0">
                <a:latin typeface="Times" pitchFamily="2" charset="0"/>
              </a:rPr>
              <a:t> Zoom Conference  Nov 24, 2022 </a:t>
            </a:r>
            <a:endParaRPr lang="en-CA" sz="1800" b="1" dirty="0">
              <a:latin typeface="Times" pitchFamily="2" charset="0"/>
            </a:endParaRPr>
          </a:p>
          <a:p>
            <a:r>
              <a:rPr lang="en-US" b="1" dirty="0"/>
              <a:t>   </a:t>
            </a:r>
          </a:p>
        </p:txBody>
      </p:sp>
    </p:spTree>
    <p:extLst>
      <p:ext uri="{BB962C8B-B14F-4D97-AF65-F5344CB8AC3E}">
        <p14:creationId xmlns:p14="http://schemas.microsoft.com/office/powerpoint/2010/main" val="3509092684"/>
      </p:ext>
    </p:extLst>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413F24"/>
      </a:dk2>
      <a:lt2>
        <a:srgbClr val="EEEFF1"/>
      </a:lt2>
      <a:accent1>
        <a:srgbClr val="E78B29"/>
      </a:accent1>
      <a:accent2>
        <a:srgbClr val="AEA313"/>
      </a:accent2>
      <a:accent3>
        <a:srgbClr val="7DB01F"/>
      </a:accent3>
      <a:accent4>
        <a:srgbClr val="3BBB14"/>
      </a:accent4>
      <a:accent5>
        <a:srgbClr val="21BB3D"/>
      </a:accent5>
      <a:accent6>
        <a:srgbClr val="14B977"/>
      </a:accent6>
      <a:hlink>
        <a:srgbClr val="558BC6"/>
      </a:hlink>
      <a:folHlink>
        <a:srgbClr val="898989"/>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1718</TotalTime>
  <Words>497</Words>
  <Application>Microsoft Office PowerPoint</Application>
  <PresentationFormat>Widescreen</PresentationFormat>
  <Paragraphs>53</Paragraphs>
  <Slides>10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Black</vt:lpstr>
      <vt:lpstr>Calibri</vt:lpstr>
      <vt:lpstr>Modern Love</vt:lpstr>
      <vt:lpstr>The Hand</vt:lpstr>
      <vt:lpstr>Times</vt:lpstr>
      <vt:lpstr>SketchyVTI</vt:lpstr>
      <vt:lpstr>Supporting Families with Parental Mental Illness and/or Addiction: Indigenous Perspectives Sponsored by the BC Schizophrenia Society with the support of the Ministry for Children and Family Development  </vt:lpstr>
      <vt:lpstr> Land Acknowledgement </vt:lpstr>
      <vt:lpstr>Purpose</vt:lpstr>
      <vt:lpstr>Goal</vt:lpstr>
      <vt:lpstr>Order of the Zoom Conference </vt:lpstr>
      <vt:lpstr> Hour one: Voices of Lived Experience </vt:lpstr>
      <vt:lpstr> Hour Two – Professional Voice </vt:lpstr>
      <vt:lpstr> Your Voices </vt:lpstr>
      <vt:lpstr>Certificate Training Process</vt:lpstr>
      <vt:lpstr>Nov 24: Professional Voices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Families with Parental Mental Illness and Addiction</dc:title>
  <dc:creator>Maan, Manroop</dc:creator>
  <cp:lastModifiedBy>Lees, Robert MCF:EX</cp:lastModifiedBy>
  <cp:revision>12</cp:revision>
  <dcterms:created xsi:type="dcterms:W3CDTF">2020-09-15T15:37:50Z</dcterms:created>
  <dcterms:modified xsi:type="dcterms:W3CDTF">2022-10-12T18:25:28Z</dcterms:modified>
</cp:coreProperties>
</file>